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lear Sans Bold" panose="020B0604020202020204" charset="0"/>
      <p:regular r:id="rId16"/>
    </p:embeddedFont>
    <p:embeddedFont>
      <p:font typeface="Clear Sans Regula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10" y="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2943629"/>
            <a:ext cx="8217084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88">
                <a:solidFill>
                  <a:srgbClr val="94DDDE"/>
                </a:solidFill>
                <a:latin typeface="Clear Sans Bold"/>
              </a:rPr>
              <a:t>Представяне на фукнции и графики чрез MathML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42167" y="5414140"/>
            <a:ext cx="9319119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5"/>
              </a:lnSpc>
            </a:pPr>
            <a:r>
              <a:rPr lang="en-US" sz="5700">
                <a:solidFill>
                  <a:srgbClr val="94DDDE"/>
                </a:solidFill>
                <a:latin typeface="Clear Sans Bold Bold"/>
              </a:rPr>
              <a:t>Благодаря за вниманието!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742874" y="3067435"/>
            <a:ext cx="4597438" cy="28420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1817226"/>
            <a:ext cx="6060519" cy="6652549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8627676" y="1028700"/>
          <a:ext cx="8900153" cy="6964091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309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F7B4A7"/>
                          </a:solidFill>
                          <a:latin typeface="Clear Sans Bold Bold"/>
                        </a:rPr>
                        <a:t>Съдържание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5782">
                <a:tc>
                  <a:txBody>
                    <a:bodyPr/>
                    <a:lstStyle/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</a:rPr>
                        <a:t>Какво е MathML?</a:t>
                      </a:r>
                      <a:endParaRPr lang="en-US" sz="1100"/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</a:rPr>
                        <a:t>MathML в XML документ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</a:rPr>
                        <a:t>Елементи на езика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</a:rPr>
                        <a:t>Още характеристики на MathML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</a:rPr>
                        <a:t>Приложения и бъдеще</a:t>
                      </a:r>
                    </a:p>
                    <a:p>
                      <a:pPr>
                        <a:lnSpc>
                          <a:spcPts val="4060"/>
                        </a:lnSpc>
                      </a:pPr>
                      <a:endParaRPr lang="en-US" sz="2900">
                        <a:solidFill>
                          <a:srgbClr val="94DDDE"/>
                        </a:solidFill>
                        <a:latin typeface="Clear Sans Regular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20779" y="0"/>
            <a:ext cx="11367221" cy="10287000"/>
            <a:chOff x="0" y="0"/>
            <a:chExt cx="29938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93836" cy="2709333"/>
            </a:xfrm>
            <a:custGeom>
              <a:avLst/>
              <a:gdLst/>
              <a:ahLst/>
              <a:cxnLst/>
              <a:rect l="l" t="t" r="r" b="b"/>
              <a:pathLst>
                <a:path w="2993836" h="2709333">
                  <a:moveTo>
                    <a:pt x="0" y="0"/>
                  </a:moveTo>
                  <a:lnTo>
                    <a:pt x="2993836" y="0"/>
                  </a:lnTo>
                  <a:lnTo>
                    <a:pt x="29938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89372" y="4320540"/>
            <a:ext cx="4880374" cy="173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Какво  е MathML?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3900"/>
              </p:ext>
            </p:extLst>
          </p:nvPr>
        </p:nvGraphicFramePr>
        <p:xfrm>
          <a:off x="7946578" y="1043708"/>
          <a:ext cx="9315623" cy="8196262"/>
        </p:xfrm>
        <a:graphic>
          <a:graphicData uri="http://schemas.openxmlformats.org/drawingml/2006/table">
            <a:tbl>
              <a:tblPr/>
              <a:tblGrid>
                <a:gridCol w="9315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2257">
                <a:tc>
                  <a:txBody>
                    <a:bodyPr/>
                    <a:lstStyle/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EFEFE"/>
                          </a:solidFill>
                          <a:latin typeface="Clear Sans Regular"/>
                        </a:rPr>
                        <a:t>инструмент за изразяване математическа нотация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257">
                <a:tc>
                  <a:txBody>
                    <a:bodyPr/>
                    <a:lstStyle/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EFEFE"/>
                          </a:solidFill>
                          <a:latin typeface="Clear Sans Regular"/>
                        </a:rPr>
                        <a:t>създаване, стандардизация и употреба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257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 dirty="0" err="1">
                          <a:solidFill>
                            <a:srgbClr val="FEFEFE"/>
                          </a:solidFill>
                          <a:latin typeface="Clear Sans Regular"/>
                        </a:rPr>
                        <a:t>Категории</a:t>
                      </a:r>
                      <a:r>
                        <a:rPr lang="en-US" sz="2300" dirty="0">
                          <a:solidFill>
                            <a:srgbClr val="FEFEFE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FEFEFE"/>
                          </a:solidFill>
                          <a:latin typeface="Clear Sans Regular"/>
                        </a:rPr>
                        <a:t>на</a:t>
                      </a:r>
                      <a:r>
                        <a:rPr lang="en-US" sz="2300" dirty="0">
                          <a:solidFill>
                            <a:srgbClr val="FEFEFE"/>
                          </a:solidFill>
                          <a:latin typeface="Clear Sans Regular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FEFEFE"/>
                          </a:solidFill>
                          <a:latin typeface="Clear Sans Regular"/>
                        </a:rPr>
                        <a:t>елементи</a:t>
                      </a:r>
                      <a:r>
                        <a:rPr lang="en-US" sz="2300" dirty="0">
                          <a:solidFill>
                            <a:srgbClr val="FEFEFE"/>
                          </a:solidFill>
                          <a:latin typeface="Clear Sans Regular"/>
                        </a:rPr>
                        <a:t>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257">
                <a:tc>
                  <a:txBody>
                    <a:bodyPr/>
                    <a:lstStyle/>
                    <a:p>
                      <a:pPr marL="248286" lvl="1" indent="0" algn="l">
                        <a:lnSpc>
                          <a:spcPts val="3220"/>
                        </a:lnSpc>
                        <a:buFont typeface="Arial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FEFEFE"/>
                          </a:solidFill>
                          <a:latin typeface="Clear Sans Regular"/>
                        </a:rPr>
                        <a:t>1. presentation markup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77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FEFEFE"/>
                          </a:solidFill>
                          <a:latin typeface="Clear Sans Regular"/>
                        </a:rPr>
                        <a:t>    2. content markup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257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FEFEFE"/>
                          </a:solidFill>
                          <a:latin typeface="Clear Sans Regular"/>
                        </a:rPr>
                        <a:t>    3. interface markup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69002" y="1605875"/>
            <a:ext cx="4961575" cy="70752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40740" y="3478054"/>
            <a:ext cx="6563698" cy="341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endParaRPr/>
          </a:p>
          <a:p>
            <a:pPr>
              <a:lnSpc>
                <a:spcPts val="6719"/>
              </a:lnSpc>
            </a:pPr>
            <a:r>
              <a:rPr lang="en-US" sz="6399">
                <a:solidFill>
                  <a:srgbClr val="2C4B82"/>
                </a:solidFill>
                <a:latin typeface="Clear Sans Bold Bold"/>
              </a:rPr>
              <a:t>MathML в XML документ</a:t>
            </a:r>
          </a:p>
          <a:p>
            <a:pPr>
              <a:lnSpc>
                <a:spcPts val="6615"/>
              </a:lnSpc>
            </a:pPr>
            <a:endParaRPr lang="en-US" sz="6399">
              <a:solidFill>
                <a:srgbClr val="2C4B82"/>
              </a:solidFill>
              <a:latin typeface="Clear Sans Bol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06796" y="1028700"/>
            <a:ext cx="8185883" cy="43468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20869" y="4841148"/>
            <a:ext cx="4338431" cy="49288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40740" y="3868102"/>
            <a:ext cx="6563698" cy="2617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918" lvl="1" indent="-528959">
              <a:lnSpc>
                <a:spcPts val="5145"/>
              </a:lnSpc>
              <a:buFont typeface="Arial"/>
              <a:buChar char="•"/>
            </a:pPr>
            <a:r>
              <a:rPr lang="en-US" sz="4900">
                <a:solidFill>
                  <a:srgbClr val="F7B4A7"/>
                </a:solidFill>
                <a:latin typeface="Clear Sans Bold"/>
              </a:rPr>
              <a:t>рекурсивната природа на математическа нотация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773623" y="1666875"/>
          <a:ext cx="9485677" cy="6953250"/>
        </p:xfrm>
        <a:graphic>
          <a:graphicData uri="http://schemas.openxmlformats.org/drawingml/2006/table">
            <a:tbl>
              <a:tblPr/>
              <a:tblGrid>
                <a:gridCol w="9485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1344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7B4A7"/>
                          </a:solidFill>
                          <a:latin typeface="Clear Sans Bold Bold"/>
                        </a:rPr>
                        <a:t>&lt;math&gt;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7888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7B4A7"/>
                          </a:solidFill>
                          <a:latin typeface="Clear Sans Bold Bold"/>
                        </a:rPr>
                        <a:t>&lt;mi&gt;, &lt;mn&gt;, &lt;mo&gt;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55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7B4A7"/>
                          </a:solidFill>
                          <a:latin typeface="Clear Sans Bold Bold"/>
                        </a:rPr>
                        <a:t>&lt;mrow&gt;, &lt;mspace&gt;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9077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7B4A7"/>
                          </a:solidFill>
                          <a:latin typeface="Clear Sans Bold Bold"/>
                        </a:rPr>
                        <a:t>&lt;msup&gt;, &lt;msub&gt;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6958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7B4A7"/>
                          </a:solidFill>
                          <a:latin typeface="Clear Sans Bold Bold"/>
                        </a:rPr>
                        <a:t>&lt;mfrac&gt;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43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7B4A7"/>
                          </a:solidFill>
                          <a:latin typeface="Clear Sans Bold"/>
                        </a:rPr>
                        <a:t>&lt;mtable&gt;, &lt;mtr&gt;, &lt;mtd&gt;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87452" y="1480472"/>
            <a:ext cx="5772591" cy="173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94DDDE"/>
                </a:solidFill>
                <a:latin typeface="Clear Sans Bold Bold"/>
              </a:rPr>
              <a:t>Елементи на езика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102" b="8102"/>
          <a:stretch>
            <a:fillRect/>
          </a:stretch>
        </p:blipFill>
        <p:spPr>
          <a:xfrm>
            <a:off x="0" y="0"/>
            <a:ext cx="818431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83750" y="2105895"/>
            <a:ext cx="7312205" cy="6075210"/>
            <a:chOff x="0" y="0"/>
            <a:chExt cx="9749607" cy="8100280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9749607" cy="34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 Bold"/>
                </a:rPr>
                <a:t>Още характеристики на MathML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81135"/>
              <a:ext cx="9749607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семантична анотация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добавяне на значение на математическия израз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&lt;semantics&gt;</a:t>
              </a:r>
            </a:p>
            <a:p>
              <a:pPr marL="1036320" lvl="2" indent="-345440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алтернативно описание на израза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 Regular"/>
                </a:rPr>
                <a:t>важността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235898" y="2356599"/>
          <a:ext cx="10172153" cy="5573802"/>
        </p:xfrm>
        <a:graphic>
          <a:graphicData uri="http://schemas.openxmlformats.org/drawingml/2006/table">
            <a:tbl>
              <a:tblPr/>
              <a:tblGrid>
                <a:gridCol w="1017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2386">
                <a:tc>
                  <a:txBody>
                    <a:bodyPr/>
                    <a:lstStyle/>
                    <a:p>
                      <a:pPr algn="l">
                        <a:lnSpc>
                          <a:spcPts val="6719"/>
                        </a:lnSpc>
                        <a:defRPr/>
                      </a:pPr>
                      <a:r>
                        <a:rPr lang="en-US" sz="4800">
                          <a:solidFill>
                            <a:srgbClr val="2B4B82"/>
                          </a:solidFill>
                          <a:latin typeface="Clear Sans Bold Bold"/>
                        </a:rPr>
                        <a:t>Приложения и бъдеще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354">
                <a:tc>
                  <a:txBody>
                    <a:bodyPr/>
                    <a:lstStyle/>
                    <a:p>
                      <a:pPr marL="561341" lvl="1" indent="-280670" algn="l">
                        <a:lnSpc>
                          <a:spcPts val="36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00">
                          <a:solidFill>
                            <a:srgbClr val="2B4B82"/>
                          </a:solidFill>
                          <a:latin typeface="Clear Sans Regular"/>
                        </a:rPr>
                        <a:t>онлайн обучение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354">
                <a:tc>
                  <a:txBody>
                    <a:bodyPr/>
                    <a:lstStyle/>
                    <a:p>
                      <a:pPr marL="561341" lvl="1" indent="-280670" algn="l">
                        <a:lnSpc>
                          <a:spcPts val="36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00">
                          <a:solidFill>
                            <a:srgbClr val="2B4B82"/>
                          </a:solidFill>
                          <a:latin typeface="Clear Sans Regular"/>
                        </a:rPr>
                        <a:t>публикуване на научни изследвания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354">
                <a:tc>
                  <a:txBody>
                    <a:bodyPr/>
                    <a:lstStyle/>
                    <a:p>
                      <a:pPr marL="561341" lvl="1" indent="-280670" algn="l">
                        <a:lnSpc>
                          <a:spcPts val="36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00">
                          <a:solidFill>
                            <a:srgbClr val="2B4B82"/>
                          </a:solidFill>
                          <a:latin typeface="Clear Sans Regular"/>
                        </a:rPr>
                        <a:t>нужда от по-нататъшно развитие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354">
                <a:tc>
                  <a:txBody>
                    <a:bodyPr/>
                    <a:lstStyle/>
                    <a:p>
                      <a:pPr marL="561341" lvl="1" indent="-280670" algn="l">
                        <a:lnSpc>
                          <a:spcPts val="36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00">
                          <a:solidFill>
                            <a:srgbClr val="2B4B82"/>
                          </a:solidFill>
                          <a:latin typeface="Clear Sans Regular"/>
                        </a:rPr>
                        <a:t>улеснена работа с езика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1680" y="3347960"/>
            <a:ext cx="4425430" cy="53143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76152" y="3086100"/>
            <a:ext cx="5131837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744403"/>
            <a:ext cx="976823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31356E"/>
                </a:solidFill>
                <a:latin typeface="Clear Sans Bold"/>
              </a:rPr>
              <a:t>Въпроси?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Custom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Clear Sans Regular</vt:lpstr>
      <vt:lpstr>Calibri</vt:lpstr>
      <vt:lpstr>Clear Sans Bold</vt:lpstr>
      <vt:lpstr>Clear Sans Bold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MathML</dc:title>
  <cp:lastModifiedBy>Anastasia Yakimovska</cp:lastModifiedBy>
  <cp:revision>2</cp:revision>
  <dcterms:created xsi:type="dcterms:W3CDTF">2006-08-16T00:00:00Z</dcterms:created>
  <dcterms:modified xsi:type="dcterms:W3CDTF">2023-01-11T05:52:10Z</dcterms:modified>
  <dc:identifier>DAFXVTHTchg</dc:identifier>
</cp:coreProperties>
</file>